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465" r:id="rId3"/>
    <p:sldId id="466" r:id="rId4"/>
    <p:sldId id="574" r:id="rId5"/>
    <p:sldId id="575" r:id="rId6"/>
    <p:sldId id="576" r:id="rId7"/>
    <p:sldId id="577" r:id="rId8"/>
    <p:sldId id="578" r:id="rId9"/>
    <p:sldId id="580" r:id="rId10"/>
    <p:sldId id="582" r:id="rId11"/>
    <p:sldId id="581" r:id="rId12"/>
    <p:sldId id="583" r:id="rId13"/>
    <p:sldId id="584" r:id="rId14"/>
    <p:sldId id="585" r:id="rId15"/>
    <p:sldId id="624" r:id="rId16"/>
    <p:sldId id="586" r:id="rId17"/>
    <p:sldId id="587" r:id="rId18"/>
    <p:sldId id="588" r:id="rId19"/>
    <p:sldId id="590" r:id="rId20"/>
    <p:sldId id="589" r:id="rId21"/>
    <p:sldId id="591" r:id="rId22"/>
    <p:sldId id="579" r:id="rId23"/>
    <p:sldId id="593" r:id="rId24"/>
    <p:sldId id="594" r:id="rId25"/>
    <p:sldId id="595" r:id="rId26"/>
    <p:sldId id="597" r:id="rId27"/>
    <p:sldId id="598" r:id="rId28"/>
    <p:sldId id="599" r:id="rId29"/>
    <p:sldId id="600" r:id="rId30"/>
    <p:sldId id="601" r:id="rId31"/>
    <p:sldId id="602" r:id="rId32"/>
    <p:sldId id="603" r:id="rId33"/>
    <p:sldId id="604" r:id="rId34"/>
    <p:sldId id="605" r:id="rId35"/>
    <p:sldId id="606" r:id="rId36"/>
    <p:sldId id="607" r:id="rId37"/>
    <p:sldId id="592" r:id="rId38"/>
    <p:sldId id="608" r:id="rId39"/>
    <p:sldId id="610" r:id="rId40"/>
    <p:sldId id="611" r:id="rId41"/>
    <p:sldId id="612" r:id="rId42"/>
    <p:sldId id="613" r:id="rId43"/>
    <p:sldId id="614" r:id="rId44"/>
    <p:sldId id="615" r:id="rId45"/>
    <p:sldId id="616" r:id="rId46"/>
    <p:sldId id="617" r:id="rId47"/>
    <p:sldId id="618" r:id="rId48"/>
    <p:sldId id="619" r:id="rId49"/>
    <p:sldId id="609" r:id="rId50"/>
    <p:sldId id="620" r:id="rId51"/>
    <p:sldId id="622" r:id="rId52"/>
    <p:sldId id="623" r:id="rId53"/>
    <p:sldId id="625" r:id="rId54"/>
    <p:sldId id="626" r:id="rId55"/>
    <p:sldId id="627" r:id="rId56"/>
    <p:sldId id="628" r:id="rId57"/>
    <p:sldId id="629" r:id="rId58"/>
    <p:sldId id="630" r:id="rId59"/>
    <p:sldId id="631" r:id="rId60"/>
    <p:sldId id="632" r:id="rId61"/>
    <p:sldId id="633" r:id="rId62"/>
    <p:sldId id="634" r:id="rId63"/>
    <p:sldId id="635" r:id="rId64"/>
    <p:sldId id="621" r:id="rId65"/>
    <p:sldId id="637" r:id="rId66"/>
    <p:sldId id="638" r:id="rId67"/>
    <p:sldId id="639" r:id="rId68"/>
    <p:sldId id="640" r:id="rId69"/>
    <p:sldId id="641" r:id="rId70"/>
    <p:sldId id="642" r:id="rId71"/>
    <p:sldId id="643" r:id="rId72"/>
    <p:sldId id="644" r:id="rId73"/>
    <p:sldId id="645" r:id="rId74"/>
    <p:sldId id="646" r:id="rId75"/>
    <p:sldId id="647" r:id="rId76"/>
    <p:sldId id="648" r:id="rId77"/>
    <p:sldId id="649" r:id="rId78"/>
    <p:sldId id="636" r:id="rId79"/>
    <p:sldId id="650" r:id="rId80"/>
    <p:sldId id="652" r:id="rId81"/>
    <p:sldId id="653" r:id="rId82"/>
    <p:sldId id="654" r:id="rId83"/>
    <p:sldId id="655" r:id="rId84"/>
    <p:sldId id="656" r:id="rId85"/>
    <p:sldId id="657" r:id="rId86"/>
    <p:sldId id="658" r:id="rId87"/>
    <p:sldId id="659" r:id="rId88"/>
    <p:sldId id="660" r:id="rId89"/>
    <p:sldId id="661" r:id="rId90"/>
    <p:sldId id="662" r:id="rId91"/>
    <p:sldId id="663" r:id="rId92"/>
    <p:sldId id="664" r:id="rId93"/>
    <p:sldId id="665" r:id="rId94"/>
    <p:sldId id="666" r:id="rId95"/>
    <p:sldId id="667" r:id="rId96"/>
    <p:sldId id="668" r:id="rId97"/>
    <p:sldId id="669" r:id="rId98"/>
    <p:sldId id="670" r:id="rId99"/>
    <p:sldId id="671" r:id="rId100"/>
    <p:sldId id="672" r:id="rId101"/>
    <p:sldId id="673" r:id="rId102"/>
    <p:sldId id="674" r:id="rId103"/>
    <p:sldId id="675" r:id="rId104"/>
    <p:sldId id="676" r:id="rId105"/>
    <p:sldId id="677" r:id="rId106"/>
    <p:sldId id="678" r:id="rId107"/>
    <p:sldId id="679" r:id="rId108"/>
    <p:sldId id="680" r:id="rId109"/>
    <p:sldId id="681" r:id="rId110"/>
    <p:sldId id="682" r:id="rId111"/>
    <p:sldId id="683" r:id="rId112"/>
    <p:sldId id="684" r:id="rId113"/>
    <p:sldId id="685" r:id="rId114"/>
    <p:sldId id="686" r:id="rId115"/>
    <p:sldId id="687" r:id="rId116"/>
    <p:sldId id="688" r:id="rId117"/>
    <p:sldId id="689" r:id="rId118"/>
    <p:sldId id="690" r:id="rId119"/>
    <p:sldId id="691" r:id="rId120"/>
    <p:sldId id="65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99" r:id="rId129"/>
    <p:sldId id="700" r:id="rId130"/>
    <p:sldId id="701" r:id="rId131"/>
    <p:sldId id="702" r:id="rId132"/>
    <p:sldId id="703" r:id="rId13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27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FF6666"/>
    <a:srgbClr val="FF66FF"/>
    <a:srgbClr val="FFFBD2"/>
    <a:srgbClr val="CC0000"/>
    <a:srgbClr val="33ACBD"/>
    <a:srgbClr val="E6D6A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 showGuides="1">
      <p:cViewPr varScale="1">
        <p:scale>
          <a:sx n="103" d="100"/>
          <a:sy n="103" d="100"/>
        </p:scale>
        <p:origin x="-1014" y="-96"/>
      </p:cViewPr>
      <p:guideLst>
        <p:guide orient="horz"/>
        <p:guide pos="27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10336"/>
    </p:cViewPr>
  </p:sorterViewPr>
  <p:notesViewPr>
    <p:cSldViewPr snapToGrid="0" snapToObjects="1">
      <p:cViewPr varScale="1">
        <p:scale>
          <a:sx n="88" d="100"/>
          <a:sy n="88" d="100"/>
        </p:scale>
        <p:origin x="3822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C644C-156B-6340-9050-F628BC6F59EE}" type="datetimeFigureOut">
              <a:rPr kumimoji="1" lang="ja-JP" altLang="en-US" smtClean="0"/>
              <a:pPr/>
              <a:t>2017/11/13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67304-EC16-1948-B4EC-4AA6AD4FDF0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041557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22579-AF1B-0D4E-847B-7B03C1E89BF0}" type="datetimeFigureOut">
              <a:rPr kumimoji="1" lang="ja-JP" altLang="en-US" smtClean="0"/>
              <a:pPr/>
              <a:t>2017/11/13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A5AFC-0313-244E-A5A2-5096E4321F4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13129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fld id="{4DF9BFD9-184B-4CA7-9F38-A436478902B4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18" name="Oval 17"/>
          <p:cNvSpPr/>
          <p:nvPr/>
        </p:nvSpPr>
        <p:spPr bwMode="gray">
          <a:xfrm>
            <a:off x="75895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gray">
          <a:xfrm>
            <a:off x="80467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gray">
          <a:xfrm>
            <a:off x="85039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00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A223-B9F0-4F52-BBEE-E649F48F8F41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92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fld id="{BC22D82C-EB66-4CC6-871A-A5E33C95F2E4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714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4584-37F6-4FD3-831A-1CC53EA3EBC2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269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032F-AC4B-4ADD-99ED-599ED9BDE48F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425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8CD4-2E91-49B9-AF77-6F5974565B2A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051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C4F5-01C7-404C-ABD4-BE635D37C2ED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026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6743-896C-4841-86B5-37460F079997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819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75C3-1EBA-46D1-A858-9138C539D919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77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fld id="{4F473857-579F-4B47-91B8-106D82943C87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676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F2A6-E1AF-4103-9607-EF780E31118E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269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D0D079B-B5B6-4CE9-B025-82223BB260ED}" type="datetime1">
              <a:rPr lang="en-US" altLang="ko-KR" smtClean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603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&#47196;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1170" y="347112"/>
            <a:ext cx="3143689" cy="2629267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011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프로토콜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0959" y="1799366"/>
            <a:ext cx="5688447" cy="2032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0960" y="4063377"/>
            <a:ext cx="5477432" cy="2207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5352" y="1180537"/>
            <a:ext cx="79440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(Protocol)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통해 컴퓨터 간에 정보를 주고받기 위한 약속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352" y="3269554"/>
            <a:ext cx="216469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편지를 주고받을 때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351" y="5669854"/>
            <a:ext cx="23465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데이터를 주고받을 때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760960" y="3831526"/>
            <a:ext cx="5688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60959" y="1721373"/>
            <a:ext cx="5668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46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MIME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(Multipurpose Internet Mail Extensions)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MIME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문자밖에 취급할 수 없는 인터넷 메일에서 한국어와 같은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바이트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문자나 파일 첨부를 가능하게 하기 위한 규격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41077" y="2865163"/>
            <a:ext cx="5443728" cy="1745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963" y="2012857"/>
            <a:ext cx="2674191" cy="21459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6298" y="4785612"/>
            <a:ext cx="4746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MIME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문자밖에 취급할 수 없는 인터넷 메일을 위해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문자로 변환하여 본문에 덧붙인다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상태로는 본래의 글과 구분이 되지 않으므로 메일을 파트별로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나눠 데이터가 어떤 타입의 데이터인지 기술한다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509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ICMP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(Internet Control Message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ICMP : TCP/IP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패킷 전송에서 발생한 각종 오류를 보고하기 위해 사용하는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369" y="2191140"/>
            <a:ext cx="2006502" cy="16586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78002" y="2102106"/>
            <a:ext cx="6257168" cy="34953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8002" y="5717238"/>
            <a:ext cx="42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ICMP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네트워크 검사 명령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(ping, traceroute)</a:t>
            </a:r>
          </a:p>
        </p:txBody>
      </p:sp>
    </p:spTree>
    <p:extLst>
      <p:ext uri="{BB962C8B-B14F-4D97-AF65-F5344CB8AC3E}">
        <p14:creationId xmlns:p14="http://schemas.microsoft.com/office/powerpoint/2010/main" xmlns="" val="5352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(HyperText Markup Language)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널리 이용되는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WWW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문서를 기술하는 언어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0586" y="5901904"/>
            <a:ext cx="75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것은 어떤 법칙에 따른 서식이라는 뜻으로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HTML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이름으로 정한 서식이 있다는 것이다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3985" y="3524480"/>
            <a:ext cx="6750167" cy="2257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852" y="1714874"/>
            <a:ext cx="2273401" cy="188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3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Dynamic HTML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 HTML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내용을 동적으로 바꿀 수 있는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확장 사양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(DHTML)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9338" y="5402891"/>
            <a:ext cx="505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인터넷의 보급과 함께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WWW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보다 대화적인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표현이 요구되었다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등장한 것이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 HTML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2817711"/>
            <a:ext cx="6306430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681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2708031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언어의 일종으로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웹 브라우저에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내장되어 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672" y="4727454"/>
            <a:ext cx="3053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안에 직접 기술된 프로그램은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해석할 수 있는 웹 브라우저에 의해 그 자리에서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실행한다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 해석되면서 작동한다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4898" y="1149849"/>
            <a:ext cx="5704801" cy="5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41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CSS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(Cascading Style Sheets)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5026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: HTML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기술된 문서의 레이아웃과 같은 모양을 정의하기 위한 언어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6355" y="5480712"/>
            <a:ext cx="685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종래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했던 모양 지정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글꼴 크기나 레이아웃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 지정 등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대체함과 동시에 보다 고도의 표현을 가능하게 한 언어이다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9584" y="2354042"/>
            <a:ext cx="7771768" cy="30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6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ActiveX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kumimoji="1"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액티브 엑스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2329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ActiveX :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갖고 있는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관련 테크놀로지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전반을 가리키는 용어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1098" y="5867546"/>
            <a:ext cx="432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ActiveX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크게 클라이언트 기술과 서버 기술로 나뉜다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5788" y="937583"/>
            <a:ext cx="5316963" cy="50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64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kumimoji="1"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자바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지향 프로그래밍 언어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2782" y="5861830"/>
            <a:ext cx="517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프로그램은 크게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애플릿으로 나뉜다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7758" y="2354042"/>
            <a:ext cx="686848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98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CGI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(Common Gateway Interface)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296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CGI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브라우저의 요청에 대해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측에서 외부 프로그램을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실행하는 장치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071" y="5083653"/>
            <a:ext cx="278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CGI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나타내는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요청함으로써 웹 서버는 외부 프로그램을 실행하여 그 처리 결과를 반환한다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34508" y="1362809"/>
            <a:ext cx="5486652" cy="4921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5071" y="2705224"/>
            <a:ext cx="2451387" cy="22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65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Cookie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kumimoji="1"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쿠키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109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2347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Cookie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브라우저와 웹 서버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암묵적인 정보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교환을 하기 위한 장치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8542" y="958557"/>
            <a:ext cx="5472412" cy="52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11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TCP/IP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794405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TCP/IP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세계에서 표준으로 사용되고 있는 네트워크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2032" y="3527037"/>
            <a:ext cx="4847375" cy="263704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3983" y="1788915"/>
            <a:ext cx="2706376" cy="20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41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XML</a:t>
            </a:r>
            <a:b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(eXtensible Markup Language)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50265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XML : HTML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마찬가지로 태그를 사용하여 문서 정보를 표현하는 언어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1986037"/>
            <a:ext cx="7232904" cy="41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0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SOAP</a:t>
            </a:r>
            <a:b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(Simple Object Access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5026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SOAP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분산된 여러 오브젝트 또는 서비스에 액세스하기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4405" y="2014378"/>
            <a:ext cx="4755190" cy="35157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0592" y="5609251"/>
            <a:ext cx="446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SOAP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명령을 기술한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송부함으로써 처리 결과가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문서로 되돌아온다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2094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RSS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(RDF Site Summary)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267286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RSS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사이트의 제목이나 요약을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배포하기 위한 포맷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4909" y="1062144"/>
            <a:ext cx="5058459" cy="5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8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DynamicDNS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499" y="1283136"/>
            <a:ext cx="8009793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DynamicDNS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갖고 있는 데이터베이스에 변경이 있을 때 바로 통지나 변경 부분을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전송해주는 기능을 갖고 있는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DNS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말한다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2489141"/>
            <a:ext cx="6885309" cy="28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54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 바이러스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499" y="1283136"/>
            <a:ext cx="800979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바이러스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사람의 컴퓨터에 들어가서 부정한 처리를 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7832" y="3481395"/>
            <a:ext cx="4842120" cy="2888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4971" y="1644337"/>
            <a:ext cx="6459181" cy="1823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180" y="3657359"/>
            <a:ext cx="32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바이러스는 네트워크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메일의 첨부 파일을  통해 침입한다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231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포털 사이트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499" y="1283136"/>
            <a:ext cx="2558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포털 사이트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브라우저를 켰을 때 많은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사람이 처음에 볼 것 같은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2936" y="1014837"/>
            <a:ext cx="4909816" cy="52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6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사이트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사이트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산재해 있는 정보를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 등으로 검색할 수 있는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4700" y="996686"/>
            <a:ext cx="5066032" cy="52547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3292" y="5880975"/>
            <a:ext cx="15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검색 사이트 종류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77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블로그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(Blog)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일기와 같은 웹 사이트의 총칭으로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웨블로그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(Weblog)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부르는 데서 알 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있듯이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합친 신조어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7107" y="2171890"/>
            <a:ext cx="5855678" cy="38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730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소셜 네트워크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(SNS: Social Networking Service)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소셜 네트워크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사용자끼리의 연결을 주안점으로 둔 커뮤니티 서비스의 총칭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2657" y="2003704"/>
            <a:ext cx="4448820" cy="33339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1719" y="5664278"/>
            <a:ext cx="47464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소셜 네트워크의 대표적인 것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트위터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인스타그램 등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1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(Cloud)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119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인터넷을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구름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(cloud)’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비유하여 표현한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4922" y="2249086"/>
            <a:ext cx="4746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컴퓨팅의 세계에서 이용자는 특정 하드웨어나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소프트웨어가 아니라 서비스 자체에 대해 이용료를 지불한다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 연결되는 환경만 갖추고 있으면 이용할 수 있기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때문에 초기 도입 비용을 낮출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저장이나 시스템의 유지 관리까지 알아서 해준다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6092" y="4589313"/>
            <a:ext cx="6687483" cy="1771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499" y="1752126"/>
            <a:ext cx="3279531" cy="31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99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(Internet Protocol)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8093525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네트워크상의 기기에 대해 주소를 할당하고 경로를 선택하면서 데이터를 전달하기 위한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2619" y="2323537"/>
            <a:ext cx="6082531" cy="40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347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120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8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휴대전화편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27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휴대전화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(Cellular Phone)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휴대하여 가지고 다닐 수 있는 전화기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1805" y="2228695"/>
            <a:ext cx="493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휴대전화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(1G) 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방식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노이즈가 생기기 쉬웠고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전파의 도청이 쉽다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(2G) 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통신의 디지털화와 전화기의 소형화 및 경량화가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진행되었다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(3G) 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국내에서 이루어지고 있는 휴대전화 서비스이다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977" y="1935600"/>
            <a:ext cx="2838846" cy="24768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4952" y="4768964"/>
            <a:ext cx="5715000" cy="139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87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휴대용 소형 컴퓨터에 전화 기능을 가지게 한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429" y="5656355"/>
            <a:ext cx="531514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스마트폰의 기능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인터넷의 열람과 메일 송수신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비디오나 음악의 재생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내장 카메라로 사진이나 동영상을 촬영한다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4281" y="1666965"/>
            <a:ext cx="6007441" cy="39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08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PHS 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(Personal Handyphone System)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499" y="1283136"/>
            <a:ext cx="7860323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PHS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집에 있는 무선 전화기를 그대로 밖으로 들고 나가서 사용할 수 없을까라는 발상이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원점이다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(=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휴대전화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1019" y="5648458"/>
            <a:ext cx="475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PHS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장점은 설비를 간소화하여 각종 코스트를 절감할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499" y="2189686"/>
            <a:ext cx="2760786" cy="2337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4998" y="2189686"/>
            <a:ext cx="5322160" cy="32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48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마이크로셀 방식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499" y="1283136"/>
            <a:ext cx="7860323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마이크로셀 방식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안테나 기지국에서 커버할 수 있는 범위가 좁기 때문에 그것을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 배치함으로써 영역 전체를 커버하는 방식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4011" y="2203975"/>
            <a:ext cx="2049886" cy="21745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93027" y="3461889"/>
            <a:ext cx="6148749" cy="25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83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매크로셀 방식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499" y="1283136"/>
            <a:ext cx="81065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매크로셀 방식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대출력 안테나 기지국을 사용하여 한 기지국에서 넓은 범위를 커버하는 방식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9086" y="3437792"/>
            <a:ext cx="5668910" cy="27655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0940" y="1870992"/>
            <a:ext cx="2926356" cy="21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290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펨토셀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(Femtocell)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펨토셀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반경 약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10m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정도의 범위만 커버하는 초소형 안테나 기지국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126" y="5772756"/>
            <a:ext cx="565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펨토셀은 전파의 공백 지대에 이용자 자신이 설치하여 문제를 해소할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161" y="2173943"/>
            <a:ext cx="2805064" cy="1864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8404" y="2173943"/>
            <a:ext cx="5351548" cy="18769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369" y="4502593"/>
            <a:ext cx="658269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36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로밍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로밍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휴대전화 회사를 걸쳐 서비스를 받을 수 있는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9923" y="2950426"/>
            <a:ext cx="4211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지역 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갈 때 현지에 있는 통신 설비를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음성 서비스 등을 똑같이 받을 수 있게 해준다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PHS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서비스 사업자가 서로 제휴하여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지역 외에서도 다른 사업자의 기지국을 사용하는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것을 실현하고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025" y="2118681"/>
            <a:ext cx="3827467" cy="32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02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핸드오버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83136"/>
            <a:ext cx="766689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핸드오버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PHS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통화 중에 연결된 안테나 기지국을 전화하는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1608" y="2603798"/>
            <a:ext cx="5732719" cy="3652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374" y="1917049"/>
            <a:ext cx="3134003" cy="19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346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패킷 통신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129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1" y="1283136"/>
            <a:ext cx="243546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 통신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데이터를 작은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패킷으로 분할하여 그것을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하나씩 송수신함으로써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하는 방법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5903" y="2409092"/>
            <a:ext cx="5650294" cy="37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0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TCP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(Transmission Control Protocol)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809352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신뢰성이 높고 확실한 데이터 통신을 구현하기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4359" y="1847330"/>
            <a:ext cx="3186696" cy="948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4359" y="3304259"/>
            <a:ext cx="4368187" cy="890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705" y="4631067"/>
            <a:ext cx="5449833" cy="12064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3334" y="1971549"/>
            <a:ext cx="33794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보내는 패킷에는 분할한 순서대로 번호가 붙어 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9938" y="3409707"/>
            <a:ext cx="33794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패킷을 받은 쪽은 이 번호를 되돌려 준다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1078" y="5033355"/>
            <a:ext cx="23563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패킷마다 수신 확인을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2766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테더링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130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177" y="1283136"/>
            <a:ext cx="7737232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테더링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등과 같은 고기능 단말기가 갖고 있는 기능 중 하나로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회사망의 디지털 통신 서비스를 인터넷 액세스에 사용하는 통신 회선으로써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컴퓨터에게 제공하는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013" y="2616429"/>
            <a:ext cx="6341158" cy="36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103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폭주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131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177" y="1283136"/>
            <a:ext cx="18727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폭주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회선이 혼잡한 상태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5434" y="991316"/>
            <a:ext cx="5801558" cy="52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09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SIM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카드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132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177" y="1283136"/>
            <a:ext cx="751742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SIM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휴대전화기 본체에 꽂아서 사용하는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728" y="1810675"/>
            <a:ext cx="2944586" cy="229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728" y="4321503"/>
            <a:ext cx="2868928" cy="8461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46285" y="2261913"/>
            <a:ext cx="5605924" cy="32574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91846" y="5586923"/>
            <a:ext cx="458616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칩 안에 고유의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번호가 기록되어 있어서 계약자 정보를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판별하기 위해 사용한다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1402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UDP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(User Datagram Protocol)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809352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UDP : IP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의한 데이터 전송 기능을 상위 계층에서 직접 다룰 수 있도록 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9938" y="2216332"/>
            <a:ext cx="337941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단순히 패킷을 보내는 것만 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9938" y="3409707"/>
            <a:ext cx="337941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패킷이 분실되어도 책임이 없다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09938" y="5031032"/>
            <a:ext cx="3379418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동영상처럼 실시간으로 볼 수 있는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유효한 프로토콜이다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462" y="1936868"/>
            <a:ext cx="4262872" cy="9065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705" y="3192909"/>
            <a:ext cx="4685261" cy="11033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4295" y="4645298"/>
            <a:ext cx="3857174" cy="11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4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패킷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809352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통신을 할 때 사용하는 작게 분할된 데이터 덩어리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751" y="1803758"/>
            <a:ext cx="5027381" cy="13759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69977" y="268992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흐를 수 있는 데이터의 양은 네트워크의 규격별로 정해져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0066" y="3283335"/>
            <a:ext cx="5094066" cy="15351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69977" y="408390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큰 데이터를 흘려보내면 그 동안 다른 컴퓨터는 통신을 할 수가 없다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706" y="4878355"/>
            <a:ext cx="4909426" cy="13389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69977" y="5469055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데이터를 작은 패킷으로 나눠서 흘려보내 통신 회선을 공유한다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60514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노드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(node)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809352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 연결되어 있는 기기나 네트워크 연결 부분 등을 모두 통틀어 부르는 말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9938" y="2182336"/>
            <a:ext cx="33794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컴퓨터끼리 대화하는 경우 기기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허브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포함되어 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9938" y="3757616"/>
            <a:ext cx="3379418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통신 패킷은 양쪽의 컴퓨터와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허브 사이에서 일어난다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8544" y="1869126"/>
            <a:ext cx="2982916" cy="1090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1007" y="3288222"/>
            <a:ext cx="4672639" cy="12527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1007" y="4928558"/>
            <a:ext cx="4498063" cy="9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29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352" y="1180537"/>
            <a:ext cx="809352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네트워크상에서 각 컴퓨터를 식별하기 위해 할당하는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비트 수치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6357" y="1619119"/>
            <a:ext cx="4865904" cy="46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5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서브넷 마스크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180537"/>
            <a:ext cx="848400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서브넷 마스크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하나인 네트워크를 논리적으로 여러 개의 네트워크로 분할한 것을 서브넷이라고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하며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서브넷을 표현하기 위한 값을 서브넷 마스크라 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322" y="2081096"/>
            <a:ext cx="7347430" cy="40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09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번호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4359" y="1129635"/>
            <a:ext cx="5622368" cy="51050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20631" y="5361058"/>
            <a:ext cx="21089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포트 번호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연결구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14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1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네트워크 개론편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63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</a:t>
            </a:r>
            <a:r>
              <a:rPr kumimoji="1"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(Domain)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7347" y="2509114"/>
            <a:ext cx="4832605" cy="37653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4373" y="1180537"/>
            <a:ext cx="848400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인터넷상에 존재하는 컴퓨터의 소속을 가리키는 것으로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컴퓨터나 네트워크의 주소를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나타낸 것을 도메인명이라 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2437" y="2100696"/>
            <a:ext cx="3171373" cy="32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28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IPv6</a:t>
            </a:r>
            <a:r>
              <a:rPr kumimoji="1"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(Internet Protocol version 6)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4871" y="1271778"/>
            <a:ext cx="7373183" cy="44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607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3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로컬 영역 네트워크편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35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</a:t>
            </a:r>
            <a:r>
              <a:rPr kumimoji="1"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(Local Area Network)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4373" y="1180537"/>
            <a:ext cx="848400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사무실이나 빌딩 안과 같이 비교적 좁은 범위에 있는 컴퓨터들을 전용 케이블로 연결하여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네트워크화한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2612" y="2256013"/>
            <a:ext cx="4756658" cy="39901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354" y="2256013"/>
            <a:ext cx="3415606" cy="2115819"/>
          </a:xfrm>
          <a:prstGeom prst="rect">
            <a:avLst/>
          </a:prstGeom>
        </p:spPr>
      </p:pic>
      <p:sp>
        <p:nvSpPr>
          <p:cNvPr id="19" name="角丸四角形 18"/>
          <p:cNvSpPr/>
          <p:nvPr/>
        </p:nvSpPr>
        <p:spPr>
          <a:xfrm>
            <a:off x="2034435" y="2308007"/>
            <a:ext cx="1662525" cy="431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사무실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68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토폴로지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4373" y="1426722"/>
            <a:ext cx="268206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토폴로지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네트워크화할 때의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형태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뜻으로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컴퓨터를 어떤 형태로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연결할지를 나타내는 용어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0724" y="1051697"/>
            <a:ext cx="4930628" cy="52103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08131" y="1051697"/>
            <a:ext cx="2637692" cy="12647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12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스타형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7133" y="1935566"/>
            <a:ext cx="5025620" cy="4171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726" y="3921487"/>
            <a:ext cx="2438740" cy="1991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373" y="1180537"/>
            <a:ext cx="72248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스타형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허브라는 집선 장치를 중심으로 각 컴퓨터를 연결하는 형태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06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버스형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180537"/>
            <a:ext cx="72248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버스형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버스라는 한 줄의 케이블에 각 컴퓨터를 연결하는 형태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1832" y="2660975"/>
            <a:ext cx="5477639" cy="1829055"/>
          </a:xfrm>
          <a:prstGeom prst="rect">
            <a:avLst/>
          </a:prstGeom>
        </p:spPr>
      </p:pic>
      <p:sp>
        <p:nvSpPr>
          <p:cNvPr id="9" name="角丸四角形 18"/>
          <p:cNvSpPr/>
          <p:nvPr/>
        </p:nvSpPr>
        <p:spPr>
          <a:xfrm>
            <a:off x="439576" y="3038384"/>
            <a:ext cx="1247315" cy="31562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터미네이터</a:t>
            </a:r>
            <a:endParaRPr kumimoji="1" lang="ja-JP" altLang="en-US" sz="1500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cxnSp>
        <p:nvCxnSpPr>
          <p:cNvPr id="12" name="구부러진 연결선 11"/>
          <p:cNvCxnSpPr>
            <a:endCxn id="6" idx="1"/>
          </p:cNvCxnSpPr>
          <p:nvPr/>
        </p:nvCxnSpPr>
        <p:spPr>
          <a:xfrm>
            <a:off x="1307239" y="3357020"/>
            <a:ext cx="694593" cy="218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001832" y="3357401"/>
            <a:ext cx="433637" cy="4362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9040" y="4490030"/>
            <a:ext cx="45432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연결되는 컴퓨터의 수가 늘어나면 충돌을 초래하여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네트워크의 효율이 악화된다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667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링형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180537"/>
            <a:ext cx="791348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링형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버스라는 한 줄의 테이블을 링 모양으로 배치하여 각 컴퓨터를 연결하는 형태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2004358"/>
            <a:ext cx="2419688" cy="2000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3239" y="3019498"/>
            <a:ext cx="5816992" cy="22295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7457" y="5339560"/>
            <a:ext cx="6398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릴레이처럼 패킷을 흘려보내기 때문에 네트워크상의 컴퓨터가 고장나면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패킷의 흐름이 단절되어 통신 장해를 일으킨다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072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Ethernet</a:t>
            </a:r>
            <a:r>
              <a:rPr kumimoji="1"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kumimoji="1"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이더넷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180537"/>
            <a:ext cx="791348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Ethernet : CSMA/CD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사용하여 통신을 하는 네트워크 규격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5416" y="1719195"/>
            <a:ext cx="4612722" cy="1373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5227" y="3141525"/>
            <a:ext cx="4971359" cy="1526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5640" y="4743518"/>
            <a:ext cx="4982131" cy="15573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60023" y="2262645"/>
            <a:ext cx="3402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CSMA/CD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방식에서는 통신을 하고 있는 사람이 없는 경우에 데이터 송신을 시작한다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960" y="3908288"/>
            <a:ext cx="31512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송신이 되어 패킷 충돌이 발생하면 잠시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대기한 후 송신을 다시 시작한다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0061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Token Ring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kumimoji="1"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토큰 링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180537"/>
            <a:ext cx="791348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토큰 링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(Token)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송신 권리를 나타내는 데이터가 양동이 릴레이처럼 흐르는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토큰 패키징 방식을 사용하여 통신을 하는 네트워크 규격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20108" y="2011060"/>
            <a:ext cx="4439844" cy="4262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3042722"/>
            <a:ext cx="3649219" cy="28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49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WAN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1460" y="1186962"/>
            <a:ext cx="4210857" cy="483623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15216" y="1402130"/>
            <a:ext cx="3792745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네트워크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 흘러가는 경로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LAN(Local Area Network)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좁은 범위의 네트워크</a:t>
            </a:r>
            <a:endParaRPr lang="en-US" altLang="ko-KR" sz="1500" b="1" dirty="0" smtClean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endParaRPr lang="en-US" altLang="ko-KR" sz="15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WAN(Wide Area Network)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떨어져 있는 </a:t>
            </a:r>
            <a:r>
              <a:rPr lang="en-US" altLang="ko-KR" sz="15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끼리를 연결</a:t>
            </a:r>
            <a:endParaRPr lang="ko-KR" altLang="en-US" sz="15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93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무선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180537"/>
            <a:ext cx="791348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무선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케이블을 사용하지 않고 전파 등을 사용하여 무선으로 통신을 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2639" y="1855177"/>
            <a:ext cx="4697447" cy="4429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2892669"/>
            <a:ext cx="3445442" cy="29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998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PLC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(Power Line Communications)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PLC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건물 안의 전기 배선을 사용하여 데이터 통신을 하며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콘센트에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PLC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어댑터를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연결함으로써 각 어댑터 사이에 있는 전기 배선을 통해 데이터를 송수신하는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814" y="2006694"/>
            <a:ext cx="3295845" cy="23357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7374" y="2144676"/>
            <a:ext cx="5002578" cy="15950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8179" y="4342421"/>
            <a:ext cx="4493644" cy="19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49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(Bluetooth)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휴대정보기기용 무선통신 규격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616" y="1998821"/>
            <a:ext cx="6201640" cy="22005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2617" y="4469082"/>
            <a:ext cx="638495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블루투스는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네트워크용 기술이 아니라 기기 간의 연결에 사용하던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케이블을 없애기 위해 사용된다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한 대의 마스터 기기에 대해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대까지 슬레이브 기기를 연결할 수 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9141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글로벌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글로벌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 세계적으로 고유한 값이 보증된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1727" y="1511592"/>
            <a:ext cx="5220773" cy="45881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280" y="2997934"/>
            <a:ext cx="3235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기반으로 하는 인터넷 세계에서는 각 컴퓨터마다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주소라는 번호를 할당함으로써 각각을 식별한다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번호는 전 세계적으로 중복되지 않도록 반드시 고유한 번호가 보증되어야 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530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프라이빗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한정된 범위 안에서만 유효한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전화의 내선 번호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9428" y="1531359"/>
            <a:ext cx="5232872" cy="28136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9282" y="4513654"/>
            <a:ext cx="6481380" cy="1332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37676" y="5846445"/>
            <a:ext cx="63849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프라이빗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규격에 따라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클래스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72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워크그룹 네트워크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워크그룹 네트워크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컴퓨터들이 자원을 서로 공유하는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Peer-to-Peer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 네트워크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7676" y="5527157"/>
            <a:ext cx="63849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각 컴퓨터에 설정한 워크그룹명으로 자동으로 그룹이 구성됨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8909" y="2226825"/>
            <a:ext cx="6862486" cy="31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14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 네트워크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943153"/>
            <a:ext cx="75997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 네트워크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Windows Server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네트워크상의 컴퓨터를 도메인이라는 단위로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관리하는 네트워크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297" y="1907210"/>
            <a:ext cx="4946325" cy="21566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4755" y="4083947"/>
            <a:ext cx="5514607" cy="2274682"/>
          </a:xfrm>
          <a:prstGeom prst="rect">
            <a:avLst/>
          </a:prstGeom>
        </p:spPr>
      </p:pic>
      <p:sp useBgFill="1">
        <p:nvSpPr>
          <p:cNvPr id="8" name="직사각형 7"/>
          <p:cNvSpPr/>
          <p:nvPr/>
        </p:nvSpPr>
        <p:spPr>
          <a:xfrm>
            <a:off x="3341077" y="3930162"/>
            <a:ext cx="2092569" cy="272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70566" y="2648606"/>
            <a:ext cx="3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도메인에 참가하려면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 컨트롤러의 인증을 받아야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4373" y="5330260"/>
            <a:ext cx="308328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도메인 간의 신뢰 관계 등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유연하게 관리할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38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4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와이드 영역 네트워크편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96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WAN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(Wide Area Network)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WAN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거리적으로 떨어진 컴퓨터나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전용선으로 연결한 네트워크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광역 통신망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0476" y="5606287"/>
            <a:ext cx="179789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연결하는 방법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0048" y="1452729"/>
            <a:ext cx="4785829" cy="48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373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전용선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전용선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정액 요금을 지불함으로써 두 지점 간을 전용회선으로 연결할 수 있는 서비스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8583" y="1519365"/>
            <a:ext cx="5302092" cy="4740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713" y="1767254"/>
            <a:ext cx="2011992" cy="17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153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클라이언트와 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15216" y="1402130"/>
            <a:ext cx="3792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클라이언트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요구하는 측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서버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제공하는 측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Peer-to-Peer(P2P)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네트워크의 클라이언트들이 파일이나 프린터와 같은 자원을 서로 공유하는 형태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1839" y="958362"/>
            <a:ext cx="4412809" cy="52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30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(Virtual Private Network)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VPN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인터넷상에 가상의 전용선 공간을 만들어 거점 간을 연결한 네트워크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2849" y="1983789"/>
            <a:ext cx="6456267" cy="42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31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ISDN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(Integrated Services Digital Network)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83825"/>
            <a:ext cx="809812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ISDN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FAX,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통신 등을 통합하여 취급할 수 있는 디지털 통신망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3547604"/>
            <a:ext cx="2882416" cy="2375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6788" y="1755766"/>
            <a:ext cx="5523427" cy="15342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4729" y="3420208"/>
            <a:ext cx="5388654" cy="1143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1512" y="4735443"/>
            <a:ext cx="4928704" cy="1476487"/>
          </a:xfrm>
          <a:prstGeom prst="rect">
            <a:avLst/>
          </a:prstGeom>
        </p:spPr>
      </p:pic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79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xDSL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(x Digital Subscriber Line)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995905"/>
            <a:ext cx="809812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xDSL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전화용으로 설치되어 있는 구리선을 사용하여 몇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Mbps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고속의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통신을 수행하기 위한 기술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1978504"/>
            <a:ext cx="2804754" cy="24659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6792" y="1698017"/>
            <a:ext cx="4545622" cy="10529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39424" y="2957272"/>
            <a:ext cx="4611098" cy="15270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4315" y="4784065"/>
            <a:ext cx="5055577" cy="13379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4653" y="2693199"/>
            <a:ext cx="395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그 외의 주파수를 이용함으로써 고속 통신을 수행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4652" y="4429146"/>
            <a:ext cx="395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스플리터 기기를 사용하여 주파수 대역별로 분리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24651" y="6039087"/>
            <a:ext cx="455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신호가 거리의 영향을 받아 감퇴해 버리는 것이 문제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4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ADSL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(Asymmetric Digital Subscriber Line)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995905"/>
            <a:ext cx="809812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ADSL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아날로그 전화용 구리선을 사용하여 고속의 디지털 통신을 수행하는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xDSL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일종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3347" y="5922061"/>
            <a:ext cx="611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데이터 통신은 스플리터에 분리되어 전화 교환기를 거치지 않고 인터넷에 연결된다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865" y="1605100"/>
            <a:ext cx="2927838" cy="25978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7093" y="1675933"/>
            <a:ext cx="4815659" cy="17262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40461" y="4003313"/>
            <a:ext cx="5132039" cy="19957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02211" y="3422535"/>
            <a:ext cx="563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ADSL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주파수 대역이 비대칭적이므로 다운로드는 빠르고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업로드는 느리다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907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FTTH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(Fiber To The Home)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995905"/>
            <a:ext cx="809812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FTTH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전화국과 가입자 간에 설치되어 있는 구리선을 보다 고속 통신이 가능한 광섬유로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교체하여 전 가정에서 고속의 통신 환경을 구축하려고 하는 계획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0379" y="5709573"/>
            <a:ext cx="795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고속의 전송 능력을 갖고 있으며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구리선과는 달리 노이즈에도 강하기 때문에 상당한 고품질 통신이 가능하다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1925781"/>
            <a:ext cx="7004304" cy="381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5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WiMAX 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(Worldwide Interoperability for Microwave Access)</a:t>
            </a:r>
            <a:endParaRPr kumimoji="1" lang="ja-JP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2937" y="2041982"/>
            <a:ext cx="330171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WiMAX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최장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50km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전송 거리와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75Mbps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전송 속도를 가진 고속의 무선 통신 규격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7449" y="1094733"/>
            <a:ext cx="4852503" cy="52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77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브로드밴드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(BroadBand)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995905"/>
            <a:ext cx="822121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브로드밴드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광대역이라는 뜻으로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넓은 대역폭을 가지고 있는 고속의 인터넷 항시 연결 회선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02994" y="5764106"/>
            <a:ext cx="6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브로드밴드는 종래의 내로밴드에 비해 차선 수도 많으며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정체를 모르는 고속도로와 같다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989" y="1616246"/>
            <a:ext cx="2458072" cy="19536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43061" y="3094893"/>
            <a:ext cx="5913617" cy="25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56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전화망의 일부를 인터넷 경유로 바꾼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880" y="5714534"/>
            <a:ext cx="388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Internet Protocol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전화 서비스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383" y="1752541"/>
            <a:ext cx="2973832" cy="22303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3228" y="1558290"/>
            <a:ext cx="4406180" cy="46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35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핫스팟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4" y="1057449"/>
            <a:ext cx="26820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핫스팟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무선으로 인터넷을 연결하는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제공하는 장소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4373" y="5292503"/>
            <a:ext cx="285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▲핫스팟 설치 장소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음식점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지하철의 각 역 구내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공항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5893" y="966490"/>
            <a:ext cx="5002824" cy="52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40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5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하드웨어편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22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네트워크를 구성하는 장치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15216" y="1402130"/>
            <a:ext cx="379274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NIC(Network Interface Card)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컴퓨터를 네트워크에 연결하기 위해 꼭 필요한 확장 보드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허브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(Hub)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LAN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케이블의 집선 장치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라우터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(Router)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서로 연결하기 위해 사용하는 기기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554" y="1118118"/>
            <a:ext cx="4426708" cy="50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894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NIC</a:t>
            </a:r>
            <a:r>
              <a:rPr kumimoji="1" lang="en-US" altLang="ja-JP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(Network Interface Card)</a:t>
            </a:r>
            <a:endParaRPr kumimoji="1" lang="ja-JP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컴퓨터를 인터넷에 연결하기 위한 확장 카드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87664" y="5627388"/>
            <a:ext cx="388901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컴퓨터에 부착된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케이블을 연결하면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컴퓨터와 네트워크가 연결된다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1511200"/>
            <a:ext cx="3060135" cy="2239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34508" y="3096722"/>
            <a:ext cx="5454846" cy="26198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549" y="3726695"/>
            <a:ext cx="293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형태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PCI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버스용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카드용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USB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09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케이블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컴퓨터를 물리적으로 네트워크와 연결하기 위해 사용하는 케이블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16378" y="5828535"/>
            <a:ext cx="528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케이블에는 사용하는 네트워크의 규격에 따른 다양한 종류가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6378" y="1651119"/>
            <a:ext cx="6373607" cy="41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09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리피터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리피터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LAN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케이블이 흐르는 신호의 중계기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즉 감퇴해 버린 신호를 증폭시켜 송출함으로써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총 연장 거리를 늘일 수 있는 중계기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94131" y="2157937"/>
            <a:ext cx="322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규격 이상의 거리에서 통신을 하려고 하면 신호가 일그러지기 때문에 올바르게 통신을 할 수 없다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0675" y="1927419"/>
            <a:ext cx="4984759" cy="10756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9373" y="3209153"/>
            <a:ext cx="5063890" cy="12259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807" y="4641181"/>
            <a:ext cx="4905627" cy="15666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73263" y="3469022"/>
            <a:ext cx="322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그 사이에 리피터를 끼워 신호를 다듬음으로써 신호의 일그러짐을 해소할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3262" y="5072802"/>
            <a:ext cx="322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입력된 파형을 다듬어 송출하는 것뿐이므로 불필요한 통신 패킷도 중계해 버린다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2951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라우터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라우터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끼리나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인터넷과 같이 서로 다른 네트워크를 상호 연결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73262" y="5072802"/>
            <a:ext cx="32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직접 패킷을 주고받을 수 없는 네트워크 앞으로 보내는 경우도 전달할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266" y="1552200"/>
            <a:ext cx="4854512" cy="15046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116" y="3212090"/>
            <a:ext cx="4653945" cy="13400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266" y="4778385"/>
            <a:ext cx="5111145" cy="11225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69411" y="1970575"/>
            <a:ext cx="322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라우터는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안으로 보낸 패킷을 수신하면 외부로는 내보내지 않고 그대로 배송한다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69410" y="3380511"/>
            <a:ext cx="322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다른 네트워크 앞으로 보내는 패킷을 수신한 경우 그쪽 네트워크를 담당하는 라우터로 배송을 의뢰한다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927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스위칭 허브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스위칭 허브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보통의 허브와 마찬가지로 여러 개의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케이블을 연결하기 위한 집선 장치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81487" y="4626134"/>
            <a:ext cx="322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일부 포트가 통신 중이라도 비어 있는 다른 포트끼리 통신을 할 수가 있기 때문에 대역을 유효하게 사용할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81488" y="2562260"/>
            <a:ext cx="329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스위칭 허브는 각 포트에 연결된 기기의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기억하여 통신을 할 포트만을 직접 연결한다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919" y="2074617"/>
            <a:ext cx="5207115" cy="16953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476" y="4124972"/>
            <a:ext cx="4989012" cy="1663004"/>
          </a:xfrm>
          <a:prstGeom prst="rect">
            <a:avLst/>
          </a:prstGeom>
        </p:spPr>
      </p:pic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41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모뎀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(Modem)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컴퓨터의 디지털 신호를 아날로그 회선을 사용하여 전송하기 위한 장치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95191" y="5508164"/>
            <a:ext cx="341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수신 시에는 아날로그 신호를 디지털 신호로 변환한다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622" y="1512208"/>
            <a:ext cx="4936569" cy="2164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622" y="4106008"/>
            <a:ext cx="4937379" cy="2048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95191" y="3030492"/>
            <a:ext cx="341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송신 시에는 디지털 신호를 아날로그 신호로 변환한다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570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bps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(bits per second)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bps : 1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전송할 수 있는 비트 수를 나타내는 단위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667383" y="5525555"/>
            <a:ext cx="234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컴퓨터는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256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가지의 조합을 사용하여 문자를 표현한다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7383" y="4227383"/>
            <a:ext cx="202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패턴의 조합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256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8653" y="1673563"/>
            <a:ext cx="5223061" cy="13783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2845" y="3163040"/>
            <a:ext cx="5218870" cy="1401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73" y="4787238"/>
            <a:ext cx="5601112" cy="13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29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게이트웨이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게이트웨이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네트워크를 연결하여 서로 통신하기 위해 필요한 기기나 시스템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54615" y="5282606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외부 네트워크와의 출입구에 있는 라우터를 게이트웨이라고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91508" y="3025385"/>
            <a:ext cx="530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휴대전화 메일과 인터넷의 전자메일은 그 사이에 메일 게이트웨이라는 시스템이 있어 서로 송수신을 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646" y="1659848"/>
            <a:ext cx="5774707" cy="1386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160" y="4019274"/>
            <a:ext cx="5495586" cy="19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콜리전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콜리전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네트워크의 컴퓨터가 동시에 패킷을 송출했기 때문에 발생하는 충돌을 의미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10154" y="5651938"/>
            <a:ext cx="521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여러 컴퓨터가 동시에 확인 작업을 한 경우에는 송신이 겹친다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2774" y="2079381"/>
            <a:ext cx="7011378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7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NIC(Network Interface Card)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할당된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비트의 고유번호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9346" y="3295513"/>
            <a:ext cx="70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앞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제조사의 식별번호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제조사가 자사 제품에 할당하는 고유번호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141" y="1547703"/>
            <a:ext cx="5094651" cy="1792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346" y="3966250"/>
            <a:ext cx="5261102" cy="22748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5013" y="5588471"/>
            <a:ext cx="268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각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할당된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주소는 세계에서 단 하나밖에 없다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091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네트워크의 서비스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634979" y="1165685"/>
            <a:ext cx="227838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서비스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네트워크에서 제공하는 기능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3571" y="979694"/>
            <a:ext cx="4812206" cy="5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86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UPnP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(Universal Plug and Play)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UPnP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플러그 앤 플레이의 개념을 네트워크에까지 확대한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818" y="2066195"/>
            <a:ext cx="4382640" cy="37097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2681" y="2066195"/>
            <a:ext cx="4641041" cy="29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63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NAS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(Network Attached Storage)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NAS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 직접 연결하여 사용할 수 있는 외부기억장치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6490" y="1629484"/>
            <a:ext cx="6907662" cy="45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DLNA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(Digital Living Network Alliance)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DLNA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가전이나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AV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기기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등과 같은 정보기기가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경유하여 서로 연동하기 위한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가이드라인을 정한 단체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978" y="1943100"/>
            <a:ext cx="3165642" cy="2270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195" y="4327986"/>
            <a:ext cx="6540756" cy="18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21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QoS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(Quality of Service)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373" y="1057449"/>
            <a:ext cx="822121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QoS : Quality(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품질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말이 나타내는 대로 네트워크의 서비스에서 통신 품질을 확보하기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위해 사용하는 기술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9" name="직사각형 8"/>
          <p:cNvSpPr/>
          <p:nvPr/>
        </p:nvSpPr>
        <p:spPr>
          <a:xfrm>
            <a:off x="334108" y="1943100"/>
            <a:ext cx="735740" cy="272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0406" y="2215662"/>
            <a:ext cx="5909402" cy="35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19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6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서비스 프로토콜편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DNS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(Domain Name System)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0146" y="1252728"/>
            <a:ext cx="3024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DNS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네트워크에서 호스트명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컴퓨터명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으로부터 대응하는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검색하여 취득하는 서비스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3831" y="1176573"/>
            <a:ext cx="5205045" cy="51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47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DHCP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(Dynamic Host Configuration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 useBgFill="1">
        <p:nvSpPr>
          <p:cNvPr id="11" name="직사각형 10"/>
          <p:cNvSpPr/>
          <p:nvPr/>
        </p:nvSpPr>
        <p:spPr>
          <a:xfrm>
            <a:off x="3824654" y="4651131"/>
            <a:ext cx="316523" cy="2110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4373" y="1171745"/>
            <a:ext cx="848498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DHCP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안의 컴퓨터에 대해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주소나 서브넷 마스크와 같은 네트워크 정보를 자동으로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설정하기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3442" y="4322431"/>
            <a:ext cx="7230484" cy="16480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3443" y="1880441"/>
            <a:ext cx="6675806" cy="1684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3442" y="3660050"/>
            <a:ext cx="584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하나의 네트워크 안에서는 프라이빗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주소라 할지라도 중복되어서는 안 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3402" y="5957014"/>
            <a:ext cx="713056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네트워크 설정을 자동화함으로써 관리의 수고나 인위적인 설정 실수와 같은 요인을 배제한다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319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NetBIOS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(Network BIOS)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6863" y="1171745"/>
            <a:ext cx="857250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NetBIOS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서비스를 이용하기 위한 기본적인 입출력을 정의한 애플리케이션 프로그래밍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(API)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401" y="5359619"/>
            <a:ext cx="746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애플리케이션은 명령 집합을 호출함으로써 실제 통신에 사용되는 프로토콜 등을 의식할 필요가 없다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401" y="3138855"/>
            <a:ext cx="8021247" cy="21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40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NetBEUI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(NetBIOS Extended User Interface)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162" y="1171745"/>
            <a:ext cx="82587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NetBEUI : NetBIOS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인터페이스에 대해 패킷 구조 등의 규약을 추가하여 네트워크 프로토콜로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만든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593" y="4969014"/>
            <a:ext cx="760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통신 구조는 단순하여 네트워크 전체에 대해 통신 상대의 이름을 불러서 대답이 있으면 통신을 시작한다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532" y="3085113"/>
            <a:ext cx="7670411" cy="15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5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WINS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(Windows Internet Name Service)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162" y="1277249"/>
            <a:ext cx="825879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WINS : Microsoft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NetBIOS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컴퓨터명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대응시키기 위한 서비스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6201" y="2256716"/>
            <a:ext cx="7165476" cy="35827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05046" y="2373923"/>
            <a:ext cx="2494202" cy="931985"/>
          </a:xfrm>
          <a:prstGeom prst="rect">
            <a:avLst/>
          </a:prstGeom>
          <a:pattFill prst="pct50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79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 기술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0297" y="903082"/>
            <a:ext cx="4742682" cy="54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15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PPP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(Point to Point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808" y="1321209"/>
            <a:ext cx="885385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PPP : 2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포인트를 연결하여 그 회선을 네트워크 회선으로서 이용 가능하도록 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835" y="5352619"/>
            <a:ext cx="345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통신로가 확립된 후에는 보통의 네트워크와 똑같이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TCP/IP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등과 같은 프로토콜을 사용하여 통신할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83" y="2161828"/>
            <a:ext cx="3334938" cy="28761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0835" y="1837162"/>
            <a:ext cx="2867425" cy="16480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0835" y="3623745"/>
            <a:ext cx="289600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34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PPPoE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(Point-to-Point Protocol over Ethernet)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1" y="1277249"/>
            <a:ext cx="866042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PPPoE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포인트 간을 연결하는 프로토콜인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Ethernet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 실현하기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929" y="1799997"/>
            <a:ext cx="3528533" cy="31840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5139" y="4094285"/>
            <a:ext cx="4818184" cy="1413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85139" y="5507344"/>
            <a:ext cx="481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다이얼업 연결과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ADSL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두 서비스를 통합하여 운용할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9447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PPTP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(Point-to-Point Tunneling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1561" y="1269788"/>
            <a:ext cx="823839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PPTP : PPP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확장하여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TCP/IP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네트워크에서 가상으로 다이얼업 연결을 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5961229"/>
            <a:ext cx="481818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연결이 확립된 두 지점 간을 전용 터널로 보호하는 듯한 이미지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919" y="1885734"/>
            <a:ext cx="3088430" cy="25016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7172" y="4795113"/>
            <a:ext cx="4852780" cy="11661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1928" y="2830059"/>
            <a:ext cx="4973973" cy="860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14800" y="3812408"/>
            <a:ext cx="481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연결이 확립되면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패킷을 암호화한 후에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패킷으로 싸서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TCP/IP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네트워크로 보낸다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879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파이어월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655" y="1269788"/>
            <a:ext cx="85373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파이어월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내부의 로컬 네트워크와 인터넷 등과 같은 외부 네트워크 사이에 설치하는 시스템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1541" y="5191686"/>
            <a:ext cx="681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모두 통과시키지 않게 되면 통신을 전혀 할 수 없게 되므로 꼭 필요한 것만 통과를 허락한다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9512" y="2795942"/>
            <a:ext cx="7400334" cy="2474906"/>
          </a:xfrm>
          <a:prstGeom prst="rect">
            <a:avLst/>
          </a:prstGeom>
        </p:spPr>
      </p:pic>
      <p:sp useBgFill="1">
        <p:nvSpPr>
          <p:cNvPr id="9" name="직사각형 8"/>
          <p:cNvSpPr/>
          <p:nvPr/>
        </p:nvSpPr>
        <p:spPr>
          <a:xfrm>
            <a:off x="999512" y="2615699"/>
            <a:ext cx="967154" cy="36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0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프록시 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655" y="1269788"/>
            <a:ext cx="82383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프록시 서버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‘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대리 서버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뜻으로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네트워크의 컴퓨터를 대신해서 외부 네트워크에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액세스를 해주는 서버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1541" y="5191686"/>
            <a:ext cx="643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프록시 서버는 내부 네트워크와 외부 네트워크를 차단하는 파이어월 상에서 가동한다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999512" y="2615699"/>
            <a:ext cx="967154" cy="36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1541" y="2275390"/>
            <a:ext cx="6192114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38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패킷 필터링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615" y="1269788"/>
            <a:ext cx="823839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패킷 필터링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라우터가 갖고 있는 기능 중 하나로 미리 정해진 규칙에 따라 통과시킬 패킷을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제어하는 기능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2910" y="5476147"/>
            <a:ext cx="505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어떤 패킷을 통과시킬지에 대한 허가 규칙은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등과 같은 프로토콜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포트 번호로 지정한다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999512" y="2615699"/>
            <a:ext cx="967154" cy="36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615" y="2195018"/>
            <a:ext cx="2818398" cy="24660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2910" y="2471193"/>
            <a:ext cx="5328589" cy="29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34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NAT 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(Network Address Translation)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615" y="1269788"/>
            <a:ext cx="83203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NAT : 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사용하는 프라이빗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주소와 인터넷에서 이용하는 글로벌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일대일로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서로 변환시키는 기술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4602" y="5686243"/>
            <a:ext cx="505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주소의 변환은 일대일로 일어나므로 소유하고 있는 글로벌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수 이상으로 인터넷과 동시에 통신할 수는 없다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999512" y="2615699"/>
            <a:ext cx="967154" cy="36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616" y="2305724"/>
            <a:ext cx="3138854" cy="28535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7693" y="2244337"/>
            <a:ext cx="4930121" cy="34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66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마스커레이드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(NAPT : Network Address Port Translation)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108" y="1238314"/>
            <a:ext cx="3566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마스커레이드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이용하는 프라이빗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이용할 수 있는 글로벌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일대다로 서로 변환하는 기술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971" y="1113297"/>
            <a:ext cx="5020882" cy="51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43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78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7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인터넷편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20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(Internet)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275" y="1252728"/>
            <a:ext cx="745587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TCP/IP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프로토콜을 이용하여 세계 규모로 네트워크를 서로 연결시킨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3709" y="5953363"/>
            <a:ext cx="620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개인이 인터넷에 연결하는 경우는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ISP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연결 사업자와 계약을 해서 연결해야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 useBgFill="1">
        <p:nvSpPr>
          <p:cNvPr id="9" name="직사각형 8"/>
          <p:cNvSpPr/>
          <p:nvPr/>
        </p:nvSpPr>
        <p:spPr>
          <a:xfrm>
            <a:off x="999512" y="2615699"/>
            <a:ext cx="967154" cy="36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6337" y="1942416"/>
            <a:ext cx="6811326" cy="1552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709" y="4077284"/>
            <a:ext cx="6925642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0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2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OSI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참조 모델과 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TCP/IP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기초편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14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ISP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(Internet Services Provider)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275" y="1252728"/>
            <a:ext cx="58880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ISP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대한 연결을 제공하는 서비스 사업자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(=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프로바이더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3089" y="5256073"/>
            <a:ext cx="441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현재는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ADSL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FTTH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등과 같은 항시 연결 방식이 주류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 useBgFill="1">
        <p:nvSpPr>
          <p:cNvPr id="9" name="직사각형 8"/>
          <p:cNvSpPr/>
          <p:nvPr/>
        </p:nvSpPr>
        <p:spPr>
          <a:xfrm>
            <a:off x="999512" y="2615699"/>
            <a:ext cx="967154" cy="36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2395728"/>
            <a:ext cx="7106642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765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KRNIC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3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(KoRea Network Information Center)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275" y="1252728"/>
            <a:ext cx="588803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KRNIC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한국인터넷진흥원이 관장하는 인터넷 주소자원 관리 기관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6622" y="2485855"/>
            <a:ext cx="7296130" cy="30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40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WWW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(World Wide Web)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275" y="1252728"/>
            <a:ext cx="588803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WWW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표준적으로 사용되는 문서 시스템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5556" y="3411034"/>
            <a:ext cx="643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WWW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문서는 인터넷의 웹 서버에 대해 웹 브라우저라는 애플리케이션을 사용하여 액세스함으로써 표시할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1752111"/>
            <a:ext cx="6716062" cy="1762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2607" y="4298977"/>
            <a:ext cx="5961632" cy="18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1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사이트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275" y="1252728"/>
            <a:ext cx="2397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WWW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 데이터나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파일이 하나로 모여 있는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장소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5995" y="1139138"/>
            <a:ext cx="5189730" cy="50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6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브라우저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52728"/>
            <a:ext cx="2643671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사이트를 열람하기 위해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 애플리케이션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9165" y="1057597"/>
            <a:ext cx="4560787" cy="52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24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홈페이지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52728"/>
            <a:ext cx="701344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WWW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 데이터나 파일이 하나로 모여 있는 장소를 가리키는 말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121" y="1952451"/>
            <a:ext cx="2898681" cy="21095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98278" y="1918729"/>
            <a:ext cx="51610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용어의 본래 의미는 웹 브라우저를 실행시킬 때 가장 먼저 표시되는 시작 화면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나타내는 말이다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그랬던 것이 본래의 뜻을 벗어나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페이지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웹 사이트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뜻으로 오용되면서 정착해 버렸다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8542" y="4323187"/>
            <a:ext cx="587774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26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(Uniform Resource Locator)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400253"/>
            <a:ext cx="2564541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파일의 위치를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지정하기 위한 기술 형식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그에 따라 기술된 주소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자체를 말함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8662" y="1204294"/>
            <a:ext cx="5495192" cy="50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48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전자메일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(e-mail)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50863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전자메일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편지를 컴퓨터 네트워크에서 주고받을 수 있는 것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7122" y="1916723"/>
            <a:ext cx="7710916" cy="4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10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뉴스그룹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(Newsgroup)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뉴스그룹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인터넷에서의 전자회의실 시스템을 말한다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실제로는 이용자들이 만들어가는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정보교환용 시스템이다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9467" y="2659839"/>
            <a:ext cx="7946185" cy="2682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5358" y="5440739"/>
            <a:ext cx="61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뉴스그룹에서는 주제별로 뉴스그룹이라는 단위로 회의실이 나눠져 있습니다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6275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인스턴스 메시지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(IM : Instant Message)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메시지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연결된 컴퓨터가 메시지를 직접 주고받을 수 있는 서비스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358" y="5440739"/>
            <a:ext cx="61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인스턴스 메시지는 전자메일과는 달리 상대방 컴퓨터에 직접 메시지가 전달된다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3604" y="3081209"/>
            <a:ext cx="7687748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87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OSI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참조 모델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777924" y="1402130"/>
            <a:ext cx="3234192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전기적인 변환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정정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재송신 요구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관리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신뢰성 확보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경로 확립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네트워크와의 중개를 수행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제공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800" y="1369421"/>
            <a:ext cx="5066145" cy="44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59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(HyperText Transfer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 : WWW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서비스에서 서버와 정보를 주고받을 때 사용하는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358" y="5616585"/>
            <a:ext cx="682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단순한 프로토콜로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달라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 요청 받은 데이터에 데이터의 속성 등을 헤더로 붙여서 반환할 뿐이다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8" y="1907159"/>
            <a:ext cx="6927868" cy="35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80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SMTP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(Simple Mail Transfer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SMTP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메일의 송신에 사용되는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358" y="5616585"/>
            <a:ext cx="68223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SMTP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서버가 하는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일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8628" y="1715693"/>
            <a:ext cx="6810620" cy="37901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6647" y="1211042"/>
            <a:ext cx="2331580" cy="18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932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(Post Office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메일의 수신에 사용하는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587" y="1764379"/>
            <a:ext cx="2526857" cy="18838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8913" y="3094892"/>
            <a:ext cx="5590026" cy="30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80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(Internet Message Access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수신한 인터넷 메일을 서버로부터 취득하기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9349" y="1817275"/>
            <a:ext cx="6379899" cy="34424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8480" y="5616391"/>
            <a:ext cx="682235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전자메일의 다운로드 프로토콜이라고 하면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IMAP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메일박스에 대한 액세스 권한 프로토콜이라고 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711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NNTP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(Network News Transfer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NNTP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전자회의실 시스템인 뉴스그룹에서 사용하는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8480" y="5616391"/>
            <a:ext cx="68223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뉴스 서버란 뉴스그룹을 흐르는 기사의 저장과 배포를 하는 서버이다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847" y="2104936"/>
            <a:ext cx="6781683" cy="34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6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FTP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(File Transfer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FTP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서버와 클라이언트 사이에 파일을 전송하기 위한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2734" y="5654602"/>
            <a:ext cx="490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파일의 다운로드 및 업로드 외에 파일의 권한 변경이나 디렉토리 작성 등 다양한 조작을 할 수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5181" y="1665252"/>
            <a:ext cx="4311127" cy="39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15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SSL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(Secure Sockets Layer)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4121" y="1211042"/>
            <a:ext cx="77783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SSL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정보를 안전하게 주고받기 위해 사용하는 암호화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0770" y="5828668"/>
            <a:ext cx="567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SSL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사용하는 통신은 위와 같은 과정을 거침으로써 안전하게 통신을 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770" y="2048609"/>
            <a:ext cx="7257651" cy="35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47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SET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(Secure Electronic Transaction)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2365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: 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신용카드를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안전하게 결제할 수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있도록 책정된 표준 규격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" y="5412790"/>
            <a:ext cx="248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다음과 같은 절차로 신용카드 결제를 수행한다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8251" y="1191263"/>
            <a:ext cx="5530963" cy="50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29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(HyperText Transfer Protocol over SSL)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HTTPS : WWW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서비스에서 서버와 정보를 주고받는 데 사용하는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SSL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사용한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 통신을 추가한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2423" y="5515831"/>
            <a:ext cx="474645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로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시작하는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의한 암호화 통신이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이루어진다는 것을 나타낸다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" y="2542980"/>
            <a:ext cx="3051197" cy="19493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6197" y="2930991"/>
            <a:ext cx="510611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88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NTP</a:t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ja-JP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(Network Time Protocol)</a:t>
            </a:r>
            <a:endParaRPr kumimoji="1" lang="ja-JP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네트워크 용어 해설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" y="1211042"/>
            <a:ext cx="773125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NTP :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인터넷에서 표준으로 사용하는 시각 정보 프로토콜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" y="1860841"/>
            <a:ext cx="3296110" cy="28197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2369" y="4703740"/>
            <a:ext cx="393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 네트워크에 있는 컴퓨터의 시각을 동기화시키기 위해 사용한다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0154" y="2533297"/>
            <a:ext cx="474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NTP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계층 구조로 되어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Stratum1 :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시각 정보를 갖고 있는 최상위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NTP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시간에 관한 정보도 포함되어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서버와의 통신 시간과 그 분포를 고려한 후에 시각 동기의 빈도를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977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6879</TotalTime>
  <Words>4837</Words>
  <Application>Microsoft Office PowerPoint</Application>
  <PresentationFormat>화면 슬라이드 쇼(4:3)</PresentationFormat>
  <Paragraphs>783</Paragraphs>
  <Slides>132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3" baseType="lpstr">
      <vt:lpstr>New_Education02</vt:lpstr>
      <vt:lpstr>슬라이드 1</vt:lpstr>
      <vt:lpstr>슬라이드 2</vt:lpstr>
      <vt:lpstr>LAN과 WAN</vt:lpstr>
      <vt:lpstr>클라이언트와 서버</vt:lpstr>
      <vt:lpstr>네트워크를 구성하는 장치</vt:lpstr>
      <vt:lpstr>네트워크의 서비스</vt:lpstr>
      <vt:lpstr>인터넷 기술</vt:lpstr>
      <vt:lpstr>슬라이드 8</vt:lpstr>
      <vt:lpstr>OSI 참조 모델</vt:lpstr>
      <vt:lpstr>네트워크 프로토콜</vt:lpstr>
      <vt:lpstr>TCP/IP</vt:lpstr>
      <vt:lpstr>IP (Internet Protocol)</vt:lpstr>
      <vt:lpstr>TCP (Transmission Control Protocol)</vt:lpstr>
      <vt:lpstr>UDP (User Datagram Protocol)</vt:lpstr>
      <vt:lpstr>패킷</vt:lpstr>
      <vt:lpstr>노드 (node)</vt:lpstr>
      <vt:lpstr>IP 주소</vt:lpstr>
      <vt:lpstr>서브넷 마스크</vt:lpstr>
      <vt:lpstr>포트 번호</vt:lpstr>
      <vt:lpstr>도메인 (Domain)</vt:lpstr>
      <vt:lpstr>IPv6 (Internet Protocol version 6)</vt:lpstr>
      <vt:lpstr>슬라이드 22</vt:lpstr>
      <vt:lpstr>LAN (Local Area Network)</vt:lpstr>
      <vt:lpstr>네트워크 토폴로지</vt:lpstr>
      <vt:lpstr>스타형 LAN</vt:lpstr>
      <vt:lpstr>버스형 LAN</vt:lpstr>
      <vt:lpstr>링형 LAN</vt:lpstr>
      <vt:lpstr>Ethernet (이더넷)</vt:lpstr>
      <vt:lpstr>Token Ring (토큰 링)</vt:lpstr>
      <vt:lpstr>무선 LAN</vt:lpstr>
      <vt:lpstr>PLC (Power Line Communications)</vt:lpstr>
      <vt:lpstr>블루투스 (Bluetooth)</vt:lpstr>
      <vt:lpstr>글로벌 IP 주소</vt:lpstr>
      <vt:lpstr>프라이빗 IP 주소</vt:lpstr>
      <vt:lpstr>워크그룹 네트워크</vt:lpstr>
      <vt:lpstr>도메인 네트워크</vt:lpstr>
      <vt:lpstr>슬라이드 37</vt:lpstr>
      <vt:lpstr>WAN (Wide Area Network)</vt:lpstr>
      <vt:lpstr>전용선</vt:lpstr>
      <vt:lpstr>VPN (Virtual Private Network)</vt:lpstr>
      <vt:lpstr>ISDN (Integrated Services Digital Network)</vt:lpstr>
      <vt:lpstr>xDSL (x Digital Subscriber Line)</vt:lpstr>
      <vt:lpstr>ADSL (Asymmetric Digital Subscriber Line)</vt:lpstr>
      <vt:lpstr>FTTH (Fiber To The Home)</vt:lpstr>
      <vt:lpstr>WiMAX  (Worldwide Interoperability for Microwave Access)</vt:lpstr>
      <vt:lpstr>브로드밴드 (BroadBand)</vt:lpstr>
      <vt:lpstr>IP 전화</vt:lpstr>
      <vt:lpstr>핫스팟</vt:lpstr>
      <vt:lpstr>슬라이드 49</vt:lpstr>
      <vt:lpstr>NIC (Network Interface Card)</vt:lpstr>
      <vt:lpstr>LAN 케이블</vt:lpstr>
      <vt:lpstr>리피터</vt:lpstr>
      <vt:lpstr>라우터</vt:lpstr>
      <vt:lpstr>스위칭 허브</vt:lpstr>
      <vt:lpstr>모뎀 (Modem)</vt:lpstr>
      <vt:lpstr>bps (bits per second)</vt:lpstr>
      <vt:lpstr>게이트웨이</vt:lpstr>
      <vt:lpstr>콜리전</vt:lpstr>
      <vt:lpstr>MAC 주소</vt:lpstr>
      <vt:lpstr>UPnP (Universal Plug and Play)</vt:lpstr>
      <vt:lpstr>NAS (Network Attached Storage)</vt:lpstr>
      <vt:lpstr>DLNA (Digital Living Network Alliance)</vt:lpstr>
      <vt:lpstr>QoS (Quality of Service)</vt:lpstr>
      <vt:lpstr>슬라이드 64</vt:lpstr>
      <vt:lpstr>DNS (Domain Name System)</vt:lpstr>
      <vt:lpstr>DHCP  (Dynamic Host Configuration Protocol)</vt:lpstr>
      <vt:lpstr>NetBIOS (Network BIOS)</vt:lpstr>
      <vt:lpstr>NetBEUI  (NetBIOS Extended User Interface)</vt:lpstr>
      <vt:lpstr>WINS (Windows Internet Name Service)</vt:lpstr>
      <vt:lpstr>PPP (Point to Point Protocol)</vt:lpstr>
      <vt:lpstr>PPPoE (Point-to-Point Protocol over Ethernet)</vt:lpstr>
      <vt:lpstr>PPTP (Point-to-Point Tunneling Protocol)</vt:lpstr>
      <vt:lpstr>파이어월</vt:lpstr>
      <vt:lpstr>프록시 서버</vt:lpstr>
      <vt:lpstr>패킷 필터링</vt:lpstr>
      <vt:lpstr>NAT  (Network Address Translation)</vt:lpstr>
      <vt:lpstr>IP 마스커레이드  (NAPT : Network Address Port Translation)</vt:lpstr>
      <vt:lpstr>슬라이드 78</vt:lpstr>
      <vt:lpstr>인터넷 (Internet)</vt:lpstr>
      <vt:lpstr>ISP (Internet Services Provider)</vt:lpstr>
      <vt:lpstr>KRNIC  (KoRea Network Information Center)</vt:lpstr>
      <vt:lpstr>WWW (World Wide Web)</vt:lpstr>
      <vt:lpstr>웹 사이트</vt:lpstr>
      <vt:lpstr>웹 브라우저</vt:lpstr>
      <vt:lpstr>홈페이지</vt:lpstr>
      <vt:lpstr>URL (Uniform Resource Locator)</vt:lpstr>
      <vt:lpstr>전자메일 (e-mail)</vt:lpstr>
      <vt:lpstr>뉴스그룹 (Newsgroup)</vt:lpstr>
      <vt:lpstr>인스턴스 메시지 (IM : Instant Message)</vt:lpstr>
      <vt:lpstr>HTTP (HyperText Transfer Protocol)</vt:lpstr>
      <vt:lpstr>SMTP (Simple Mail Transfer Protocol)</vt:lpstr>
      <vt:lpstr>POP (Post Office Protocol)</vt:lpstr>
      <vt:lpstr>IMAP  (Internet Message Access Protocol)</vt:lpstr>
      <vt:lpstr>NNTP (Network News Transfer Protocol)</vt:lpstr>
      <vt:lpstr>FTP (File Transfer Protocol)</vt:lpstr>
      <vt:lpstr>SSL (Secure Sockets Layer)</vt:lpstr>
      <vt:lpstr>SET (Secure Electronic Transaction)</vt:lpstr>
      <vt:lpstr>HTTPS (HyperText Transfer Protocol over SSL)</vt:lpstr>
      <vt:lpstr>NTP (Network Time Protocol)</vt:lpstr>
      <vt:lpstr>MIME (Multipurpose Internet Mail Extensions)</vt:lpstr>
      <vt:lpstr>ICMP (Internet Control Message Protocol)</vt:lpstr>
      <vt:lpstr>HTML (HyperText Markup Language)</vt:lpstr>
      <vt:lpstr>Dynamic HTML</vt:lpstr>
      <vt:lpstr>JavaScript</vt:lpstr>
      <vt:lpstr>CSS (Cascading Style Sheets)</vt:lpstr>
      <vt:lpstr>ActiveX (액티브 엑스)</vt:lpstr>
      <vt:lpstr>Java (자바)</vt:lpstr>
      <vt:lpstr>CGI (Common Gateway Interface)</vt:lpstr>
      <vt:lpstr>Cookie (쿠키)</vt:lpstr>
      <vt:lpstr>XML  (eXtensible Markup Language)</vt:lpstr>
      <vt:lpstr>SOAP  (Simple Object Access Protocol)</vt:lpstr>
      <vt:lpstr>RSS (RDF Site Summary)</vt:lpstr>
      <vt:lpstr>DynamicDNS</vt:lpstr>
      <vt:lpstr>컴퓨터 바이러스</vt:lpstr>
      <vt:lpstr>포털 사이트</vt:lpstr>
      <vt:lpstr>검색 사이트</vt:lpstr>
      <vt:lpstr>블로그 (Blog)</vt:lpstr>
      <vt:lpstr>소셜 네트워크  (SNS: Social Networking Service)</vt:lpstr>
      <vt:lpstr>클라우드 (Cloud)</vt:lpstr>
      <vt:lpstr>슬라이드 120</vt:lpstr>
      <vt:lpstr>휴대전화 (Cellular Phone)</vt:lpstr>
      <vt:lpstr>스마트폰</vt:lpstr>
      <vt:lpstr>PHS  (Personal Handyphone System)</vt:lpstr>
      <vt:lpstr>마이크로셀 방식</vt:lpstr>
      <vt:lpstr>매크로셀 방식</vt:lpstr>
      <vt:lpstr>펨토셀 (Femtocell)</vt:lpstr>
      <vt:lpstr>로밍</vt:lpstr>
      <vt:lpstr>핸드오버</vt:lpstr>
      <vt:lpstr>패킷 통신</vt:lpstr>
      <vt:lpstr>테더링</vt:lpstr>
      <vt:lpstr>폭주</vt:lpstr>
      <vt:lpstr>SIM 카드</vt:lpstr>
    </vt:vector>
  </TitlesOfParts>
  <Company>NetCommerce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최동진</dc:creator>
  <cp:lastModifiedBy>Registered User</cp:lastModifiedBy>
  <cp:revision>513</cp:revision>
  <dcterms:created xsi:type="dcterms:W3CDTF">2014-04-30T01:58:06Z</dcterms:created>
  <dcterms:modified xsi:type="dcterms:W3CDTF">2017-11-13T03:14:37Z</dcterms:modified>
</cp:coreProperties>
</file>